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703"/>
  </p:normalViewPr>
  <p:slideViewPr>
    <p:cSldViewPr snapToGrid="0">
      <p:cViewPr>
        <p:scale>
          <a:sx n="125" d="100"/>
          <a:sy n="125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6CCE8-F33A-CFC7-141D-5620585BF0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12161E-B8D6-DD35-4245-7D96375D9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36DE6-F7F1-A9A2-1A4D-5B2792DF4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74828-14A3-4E08-711D-D1AA98667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6FCFA-F246-2313-0C6E-DFAADDE8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974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FCB27-3D49-4BD8-48A2-3D42319DC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5F99A8-9A99-678E-B82F-7977A27794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61C14-5C3D-243E-E1DE-9E8925DEA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10E34-1C33-77F4-7B64-E4A777A13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A7AC4-FF85-5AA5-96F2-556A17408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84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75BA1C-4D1D-75C0-D740-EE03EA8F6F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17059-5893-2482-7D52-FAA137D63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53F81-C121-1475-383A-08F5C87CE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755F6-58B3-E62B-E3ED-48E7DADB0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06D31-F7D8-2E14-2EB6-9F9E6C20D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239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EBD4D-2F5A-E0AE-3ACC-55A21E4ED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11105-3868-300A-E479-27B5F2A04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3407C-0ECD-4E29-E497-36AC93D2F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D804A-2920-3DA1-CCDC-392912B1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40FCB1-E930-0BE2-EF35-60F2B6B9B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97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B5CA1-64D7-5BA9-61CB-ADDF8B66E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469A3D-2674-84E1-E32D-21F6032B48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C9360-25D5-5A84-E07D-EED658DC2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32851-EB7B-25B8-C897-A41338CB8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74DD0-C826-8F43-2A3F-4F344A896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268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9934C-8B73-653A-32F9-321648FBC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AB96C-ABEA-1A31-B233-DB814C944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5C9AA-0ED8-3856-4FF7-60018C2FE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18804-8701-9C60-8F4C-2A8364452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20FDF8-AD3E-BE0F-05E3-286FED34D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18570-FD5F-6521-6AA5-DCAFDEEA2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948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B67AE-5348-79D4-E4C8-D7422233A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35CBD-E903-8F2C-1665-828AB0D45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D50C3F-A2D9-DDA5-27C4-76194A7AF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2EB416-6262-5945-2AE3-30A21C0BB3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FB8968-8450-CF85-F190-540B267257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0578A8-0700-CA76-CB96-9D700858A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B04F30-F34E-0204-F1B3-A281038FF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F8894E-7DBA-5DF3-11FC-BC638D150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497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9D390-52EF-AA2F-0FD4-8C55A753F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40CA94-A24D-AB87-FC73-EC077A89A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AE3FA0-1531-D604-C5C9-776BC1DB5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DA163-5708-7F73-3D59-BDC5CABC3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884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3B731B-1EAB-622A-785D-6C1FA17D5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4AC7F3-3F2B-6D10-0385-F3C9D9FAA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73ACD-4C9D-D54C-E423-D2B728091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181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98D8D-4396-EF04-F6B5-2C40A0DD5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ED724-FE9D-DBBB-EC6A-171DDB9B1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02670F-9A32-05E6-F890-4517275A8B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8A5B37-1F71-C072-1646-FF4D8BF17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31C2E4-433F-284A-7CE9-EB9922D17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CE003D-F868-43F1-57AD-7ACDA7D36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823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B8C45-C9BF-9DFE-7378-01D00A31A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2DC5B9-60FC-A095-C5C6-D43F024412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53D80-B687-2AEA-32A4-E1EBCEB1D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C221E7-E981-F21A-009A-D71B704A8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76D79-C0C2-7A5B-6846-6BCDDD5CB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2BCAF-CB5C-7C05-D9EB-0E7457A0E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838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2880EA-15B8-030E-0992-F98C9C367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C8313-CF7A-B445-75FD-202A91CC0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06AD2-D911-D8CD-1938-FC7DD9EB17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F49B16-1D09-3045-BA14-D22095BBA0E3}" type="datetimeFigureOut">
              <a:rPr lang="en-US" smtClean="0"/>
              <a:t>7/14/25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6F040-2654-F072-9BC4-3D9D4A430C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93862F-B80F-9A49-D0E0-1008D52848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CC0FB1-83BD-2145-ABC1-D71C53CE6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16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B801-2CE0-D2EC-1236-39891CB45D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Calendar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E9D9E-6AE7-63FD-2C22-ABAFF16759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Submitted by Aditi Srivastava</a:t>
            </a:r>
          </a:p>
        </p:txBody>
      </p:sp>
    </p:spTree>
    <p:extLst>
      <p:ext uri="{BB962C8B-B14F-4D97-AF65-F5344CB8AC3E}">
        <p14:creationId xmlns:p14="http://schemas.microsoft.com/office/powerpoint/2010/main" val="3399391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277BA-BA2B-EF35-68FF-C32DBDFBD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How to Run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704DD-E534-741D-322C-95AB43DDF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Backend (REST):</a:t>
            </a:r>
          </a:p>
          <a:p>
            <a:pPr lvl="1"/>
            <a:r>
              <a:rPr lang="en-US" dirty="0" err="1"/>
              <a:t>mvn</a:t>
            </a:r>
            <a:r>
              <a:rPr lang="en-US" dirty="0"/>
              <a:t> clean install package</a:t>
            </a:r>
          </a:p>
          <a:p>
            <a:pPr lvl="1"/>
            <a:r>
              <a:rPr lang="en-US" dirty="0"/>
              <a:t>java -jar target/calendar-app-1.0.0.jar </a:t>
            </a:r>
          </a:p>
          <a:p>
            <a:r>
              <a:rPr lang="en-US" dirty="0"/>
              <a:t>CLI Mode:</a:t>
            </a:r>
          </a:p>
          <a:p>
            <a:pPr lvl="1"/>
            <a:r>
              <a:rPr lang="en-US" dirty="0">
                <a:effectLst/>
              </a:rPr>
              <a:t>java -jar target/calendar-app-1.0.0.jar CLI</a:t>
            </a:r>
            <a:endParaRPr lang="en-US" dirty="0"/>
          </a:p>
          <a:p>
            <a:r>
              <a:rPr lang="en-US" dirty="0"/>
              <a:t>Frontend:</a:t>
            </a:r>
          </a:p>
          <a:p>
            <a:pPr lvl="1"/>
            <a:r>
              <a:rPr lang="en-US" dirty="0"/>
              <a:t>Open </a:t>
            </a:r>
            <a:r>
              <a:rPr lang="en-US" b="1" dirty="0"/>
              <a:t>localhost:8081/calendar.html </a:t>
            </a:r>
            <a:r>
              <a:rPr lang="en-US" dirty="0"/>
              <a:t>in your browser. Ensure backend is running on port 8000.</a:t>
            </a:r>
          </a:p>
        </p:txBody>
      </p:sp>
    </p:spTree>
    <p:extLst>
      <p:ext uri="{BB962C8B-B14F-4D97-AF65-F5344CB8AC3E}">
        <p14:creationId xmlns:p14="http://schemas.microsoft.com/office/powerpoint/2010/main" val="2696026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2A3ED-ACB0-EA6A-2292-ACA8BCF73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9. How to Test &amp; Verify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D5BD5-00B7-1A8A-D492-A844BDE4B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all unit tests: </a:t>
            </a:r>
          </a:p>
          <a:p>
            <a:pPr lvl="1"/>
            <a:r>
              <a:rPr lang="en-US" dirty="0" err="1"/>
              <a:t>mvn</a:t>
            </a:r>
            <a:r>
              <a:rPr lang="en-US" dirty="0"/>
              <a:t> test </a:t>
            </a:r>
          </a:p>
          <a:p>
            <a:r>
              <a:rPr lang="en-US" dirty="0"/>
              <a:t>Tests cover: </a:t>
            </a:r>
          </a:p>
          <a:p>
            <a:pPr lvl="1"/>
            <a:r>
              <a:rPr lang="en-US" dirty="0"/>
              <a:t>JSON utilities </a:t>
            </a:r>
          </a:p>
          <a:p>
            <a:pPr lvl="1"/>
            <a:r>
              <a:rPr lang="en-US" dirty="0"/>
              <a:t>Date parsing and </a:t>
            </a:r>
            <a:r>
              <a:rPr lang="en-US" dirty="0" err="1"/>
              <a:t>timezone</a:t>
            </a:r>
            <a:r>
              <a:rPr lang="en-US" dirty="0"/>
              <a:t> handling </a:t>
            </a:r>
          </a:p>
          <a:p>
            <a:pPr lvl="1"/>
            <a:r>
              <a:rPr lang="en-US" dirty="0"/>
              <a:t>Event creation/validation </a:t>
            </a:r>
          </a:p>
          <a:p>
            <a:pPr lvl="1"/>
            <a:r>
              <a:rPr lang="en-US" dirty="0"/>
              <a:t>Event service logic </a:t>
            </a:r>
          </a:p>
          <a:p>
            <a:pPr lvl="1"/>
            <a:r>
              <a:rPr lang="en-US" dirty="0"/>
              <a:t>Seed data can be added in </a:t>
            </a:r>
            <a:r>
              <a:rPr lang="en-US" dirty="0" err="1"/>
              <a:t>events.json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8605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4B06B-C446-02F2-C11C-390E5447A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10. Sample Seed Data - Example </a:t>
            </a:r>
            <a:r>
              <a:rPr lang="en-US" dirty="0" err="1"/>
              <a:t>events.json</a:t>
            </a:r>
            <a:endParaRPr lang="en-US" dirty="0"/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18C0F9B-3020-7096-6435-F4E85C9EB2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0942" y="1455914"/>
            <a:ext cx="6201858" cy="4458147"/>
          </a:xfrm>
        </p:spPr>
      </p:pic>
    </p:spTree>
    <p:extLst>
      <p:ext uri="{BB962C8B-B14F-4D97-AF65-F5344CB8AC3E}">
        <p14:creationId xmlns:p14="http://schemas.microsoft.com/office/powerpoint/2010/main" val="1308837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62A8D-E280-2CA6-50EC-D8888CC83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10. Sample Seed Data - Example </a:t>
            </a:r>
            <a:r>
              <a:rPr lang="en-US" dirty="0" err="1"/>
              <a:t>events.json</a:t>
            </a:r>
            <a:r>
              <a:rPr lang="en-US" dirty="0"/>
              <a:t> (contd.)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E3DEF-4112-A52C-2E09-3AF6918B3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Dynamic Seed Data Generator: </a:t>
            </a:r>
          </a:p>
          <a:p>
            <a:pPr lvl="1"/>
            <a:r>
              <a:rPr lang="en-US" dirty="0"/>
              <a:t>Features like “today’s events”, “remaining events”, and “next available slot” rely on the current date and time. </a:t>
            </a:r>
          </a:p>
          <a:p>
            <a:r>
              <a:rPr lang="en-US" dirty="0"/>
              <a:t>A static JSON file cannot adapt to real-time changes or demonstrate dynamic behavior. </a:t>
            </a:r>
          </a:p>
          <a:p>
            <a:r>
              <a:rPr lang="en-US" dirty="0"/>
              <a:t>The generator provides fresh, relevant seed data every time.</a:t>
            </a:r>
          </a:p>
          <a:p>
            <a:r>
              <a:rPr lang="en-US" dirty="0"/>
              <a:t>Trigger via UI or CLI.</a:t>
            </a:r>
          </a:p>
          <a:p>
            <a:pPr lvl="1"/>
            <a:r>
              <a:rPr lang="en-US" dirty="0"/>
              <a:t>Button on the frontend labeled “Generate Seed Data”</a:t>
            </a:r>
          </a:p>
          <a:p>
            <a:r>
              <a:rPr lang="en-US" dirty="0"/>
              <a:t>Calls a backend endpoint: GET /generate-seed-data</a:t>
            </a:r>
          </a:p>
          <a:p>
            <a:r>
              <a:rPr lang="en-US" dirty="0"/>
              <a:t>On success, events are saved to </a:t>
            </a:r>
            <a:r>
              <a:rPr lang="en-US" dirty="0" err="1"/>
              <a:t>events.json</a:t>
            </a:r>
            <a:r>
              <a:rPr lang="en-US" dirty="0"/>
              <a:t> and UI displays a confirmation message.</a:t>
            </a:r>
          </a:p>
        </p:txBody>
      </p:sp>
    </p:spTree>
    <p:extLst>
      <p:ext uri="{BB962C8B-B14F-4D97-AF65-F5344CB8AC3E}">
        <p14:creationId xmlns:p14="http://schemas.microsoft.com/office/powerpoint/2010/main" val="2313594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110BE-BCA2-EEB5-1BBC-A039CC757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11(a). Screenshots – UI &amp; CLI Snapshots</a:t>
            </a:r>
            <a:br>
              <a:rPr lang="en-US" dirty="0"/>
            </a:br>
            <a:r>
              <a:rPr lang="en-US" sz="3600" dirty="0" err="1"/>
              <a:t>calendar.html</a:t>
            </a:r>
            <a:r>
              <a:rPr lang="en-US" sz="3600" dirty="0"/>
              <a:t> with form inputs</a:t>
            </a:r>
          </a:p>
        </p:txBody>
      </p:sp>
      <p:pic>
        <p:nvPicPr>
          <p:cNvPr id="15" name="Content Placeholder 14" descr="A screenshot of a calendar app&#10;&#10;Description automatically generated">
            <a:extLst>
              <a:ext uri="{FF2B5EF4-FFF2-40B4-BE49-F238E27FC236}">
                <a16:creationId xmlns:a16="http://schemas.microsoft.com/office/drawing/2014/main" id="{41D4B10E-CA82-8ACE-3CDE-F53ADADF2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-934" r="25898" b="934"/>
          <a:stretch/>
        </p:blipFill>
        <p:spPr>
          <a:xfrm>
            <a:off x="2449627" y="1825625"/>
            <a:ext cx="5404053" cy="4351338"/>
          </a:xfrm>
        </p:spPr>
      </p:pic>
    </p:spTree>
    <p:extLst>
      <p:ext uri="{BB962C8B-B14F-4D97-AF65-F5344CB8AC3E}">
        <p14:creationId xmlns:p14="http://schemas.microsoft.com/office/powerpoint/2010/main" val="1753098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D089D-655F-3840-8546-4BAA1E272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11(b). Screenshots – UI &amp; CLI Snapshots</a:t>
            </a:r>
            <a:br>
              <a:rPr lang="en-US" dirty="0"/>
            </a:br>
            <a:r>
              <a:rPr lang="en-US" sz="3600" dirty="0"/>
              <a:t>CLI asking for event details</a:t>
            </a:r>
          </a:p>
        </p:txBody>
      </p:sp>
      <p:pic>
        <p:nvPicPr>
          <p:cNvPr id="19" name="Content Placeholder 18" descr="A screenshot of a computer&#10;&#10;Description automatically generated">
            <a:extLst>
              <a:ext uri="{FF2B5EF4-FFF2-40B4-BE49-F238E27FC236}">
                <a16:creationId xmlns:a16="http://schemas.microsoft.com/office/drawing/2014/main" id="{1440F893-A884-AA07-0838-D23A0555E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7362" y="1825625"/>
            <a:ext cx="6217276" cy="4351338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78A3F33-16F4-A5C9-A899-CD41E92587F3}"/>
              </a:ext>
            </a:extLst>
          </p:cNvPr>
          <p:cNvSpPr/>
          <p:nvPr/>
        </p:nvSpPr>
        <p:spPr>
          <a:xfrm>
            <a:off x="2987362" y="1825625"/>
            <a:ext cx="2143438" cy="18605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4C889E9-4D0C-E954-3F6A-1CF4064F76D1}"/>
              </a:ext>
            </a:extLst>
          </p:cNvPr>
          <p:cNvSpPr/>
          <p:nvPr/>
        </p:nvSpPr>
        <p:spPr>
          <a:xfrm>
            <a:off x="2987362" y="2011680"/>
            <a:ext cx="2143438" cy="31496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29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6626-C8B7-656D-10D6-9920AE8FE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11(c). Screenshots – UI &amp; CLI Snapshots</a:t>
            </a:r>
            <a:br>
              <a:rPr lang="en-US" dirty="0"/>
            </a:br>
            <a:r>
              <a:rPr lang="en-US" sz="3600" dirty="0"/>
              <a:t>REST API response in browser</a:t>
            </a:r>
          </a:p>
        </p:txBody>
      </p:sp>
      <p:pic>
        <p:nvPicPr>
          <p:cNvPr id="5" name="Content Placeholder 4" descr="A screenshot of a calendar app&#10;&#10;Description automatically generated">
            <a:extLst>
              <a:ext uri="{FF2B5EF4-FFF2-40B4-BE49-F238E27FC236}">
                <a16:creationId xmlns:a16="http://schemas.microsoft.com/office/drawing/2014/main" id="{4B3C0778-2129-B8C5-14BA-F0FEB66A9B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6622" b="52061"/>
          <a:stretch/>
        </p:blipFill>
        <p:spPr>
          <a:xfrm>
            <a:off x="706606" y="1690688"/>
            <a:ext cx="5389394" cy="2085975"/>
          </a:xfr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054BC6F-8391-2BF6-D137-D25A4ED192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6274" b="41737"/>
          <a:stretch/>
        </p:blipFill>
        <p:spPr>
          <a:xfrm>
            <a:off x="6309360" y="1690688"/>
            <a:ext cx="5730240" cy="2509436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E7669CF7-FA65-C971-00DA-6ED613480F2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4287" r="26274"/>
          <a:stretch/>
        </p:blipFill>
        <p:spPr>
          <a:xfrm>
            <a:off x="335280" y="3901440"/>
            <a:ext cx="5730240" cy="2763317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D41049C7-D465-7EB5-A44B-1569F7A024C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6274"/>
          <a:stretch/>
        </p:blipFill>
        <p:spPr>
          <a:xfrm>
            <a:off x="5964406" y="4801794"/>
            <a:ext cx="5389394" cy="96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958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08DAF-E345-617A-9F13-C304E3898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12. Closing Thoughts – Final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74548-F8C7-1CEF-F7AA-840CB8395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Timezone</a:t>
            </a:r>
            <a:r>
              <a:rPr lang="en-US" dirty="0"/>
              <a:t> support ensures event accuracy. </a:t>
            </a:r>
          </a:p>
          <a:p>
            <a:r>
              <a:rPr lang="en-US" dirty="0"/>
              <a:t>Design enables easy future enhancements (recurring events, reminders). </a:t>
            </a:r>
          </a:p>
          <a:p>
            <a:r>
              <a:rPr lang="en-US" dirty="0"/>
              <a:t>Fully testable and portable. </a:t>
            </a:r>
          </a:p>
          <a:p>
            <a:r>
              <a:rPr lang="en-US" dirty="0"/>
              <a:t>Lightweight tech stack: Java 8, </a:t>
            </a:r>
            <a:r>
              <a:rPr lang="en-US" dirty="0" err="1"/>
              <a:t>Javalin</a:t>
            </a:r>
            <a:r>
              <a:rPr lang="en-US" dirty="0"/>
              <a:t>, Bootstrap, no frameworks.</a:t>
            </a:r>
          </a:p>
        </p:txBody>
      </p:sp>
    </p:spTree>
    <p:extLst>
      <p:ext uri="{BB962C8B-B14F-4D97-AF65-F5344CB8AC3E}">
        <p14:creationId xmlns:p14="http://schemas.microsoft.com/office/powerpoint/2010/main" val="71953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15842-26E5-354E-6F0D-BEECD7923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Project Overview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4B552-6371-EF22-8062-5F78DE779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personal calendar app with REST and CLI interfaces. </a:t>
            </a:r>
          </a:p>
          <a:p>
            <a:r>
              <a:rPr lang="en-US" dirty="0"/>
              <a:t>Allows users to create and query scheduled events. </a:t>
            </a:r>
          </a:p>
          <a:p>
            <a:r>
              <a:rPr lang="en-US" dirty="0"/>
              <a:t>Time zone-aware design for accuracy across locales. </a:t>
            </a:r>
          </a:p>
          <a:p>
            <a:r>
              <a:rPr lang="en-US" dirty="0"/>
              <a:t>Includes a simple HTML/Bootstrap frontend.</a:t>
            </a:r>
          </a:p>
        </p:txBody>
      </p:sp>
    </p:spTree>
    <p:extLst>
      <p:ext uri="{BB962C8B-B14F-4D97-AF65-F5344CB8AC3E}">
        <p14:creationId xmlns:p14="http://schemas.microsoft.com/office/powerpoint/2010/main" val="2700995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3863C-C8B5-C16D-3C40-E4C41ACB2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Key Features – What the App Supports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90846-C91A-8A59-2835-6875BAEE7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new events with title, start, and end time. </a:t>
            </a:r>
          </a:p>
          <a:p>
            <a:r>
              <a:rPr lang="en-US" dirty="0"/>
              <a:t>List events for: </a:t>
            </a:r>
          </a:p>
          <a:p>
            <a:pPr lvl="1"/>
            <a:r>
              <a:rPr lang="en-US" dirty="0"/>
              <a:t>Today </a:t>
            </a:r>
          </a:p>
          <a:p>
            <a:pPr lvl="1"/>
            <a:r>
              <a:rPr lang="en-US" dirty="0"/>
              <a:t>Remaining part of the day</a:t>
            </a:r>
          </a:p>
          <a:p>
            <a:pPr lvl="1"/>
            <a:r>
              <a:rPr lang="en-US" dirty="0"/>
              <a:t>A specified date </a:t>
            </a:r>
          </a:p>
          <a:p>
            <a:pPr lvl="1"/>
            <a:r>
              <a:rPr lang="en-US" dirty="0"/>
              <a:t>Find next available time slots of specified duration. </a:t>
            </a:r>
          </a:p>
          <a:p>
            <a:r>
              <a:rPr lang="en-US" dirty="0"/>
              <a:t>Works across time zones. </a:t>
            </a:r>
          </a:p>
          <a:p>
            <a:r>
              <a:rPr lang="en-US" dirty="0"/>
              <a:t>Functional via REST API, CLI, and browser UI.</a:t>
            </a:r>
          </a:p>
        </p:txBody>
      </p:sp>
    </p:spTree>
    <p:extLst>
      <p:ext uri="{BB962C8B-B14F-4D97-AF65-F5344CB8AC3E}">
        <p14:creationId xmlns:p14="http://schemas.microsoft.com/office/powerpoint/2010/main" val="19732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A6274-8EEB-4063-35D6-C998CB871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Why Time zone Support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3A2B1-9DBA-A80A-9029-F6D037DFA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Users may be located in different time zones. </a:t>
            </a:r>
          </a:p>
          <a:p>
            <a:r>
              <a:rPr lang="en-US" dirty="0"/>
              <a:t>Events may be scheduled for another </a:t>
            </a:r>
            <a:r>
              <a:rPr lang="en-US" dirty="0" err="1"/>
              <a:t>timezone</a:t>
            </a:r>
            <a:r>
              <a:rPr lang="en-US" dirty="0"/>
              <a:t> (e.g., meeting in PST from EST). </a:t>
            </a:r>
          </a:p>
          <a:p>
            <a:r>
              <a:rPr lang="en-US" dirty="0"/>
              <a:t>Ensures events show up correctly in the user’s local time.</a:t>
            </a:r>
          </a:p>
          <a:p>
            <a:r>
              <a:rPr lang="en-US" dirty="0"/>
              <a:t>Prevents overlaps and scheduling errors when traveling or working globally.</a:t>
            </a:r>
          </a:p>
        </p:txBody>
      </p:sp>
    </p:spTree>
    <p:extLst>
      <p:ext uri="{BB962C8B-B14F-4D97-AF65-F5344CB8AC3E}">
        <p14:creationId xmlns:p14="http://schemas.microsoft.com/office/powerpoint/2010/main" val="1220709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5F421-CEBC-2648-2A02-175360E24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Overall Architecture – High Level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7EFB4-C029-E2B7-58F0-31DC429F7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It is a modular and layered architecture. </a:t>
            </a:r>
          </a:p>
          <a:p>
            <a:pPr lvl="1"/>
            <a:r>
              <a:rPr lang="en-US" dirty="0"/>
              <a:t>Model: Event class with validation and serialization. </a:t>
            </a:r>
          </a:p>
          <a:p>
            <a:pPr lvl="1"/>
            <a:r>
              <a:rPr lang="en-US" dirty="0"/>
              <a:t>Service: Business logic (</a:t>
            </a:r>
            <a:r>
              <a:rPr lang="en-US" dirty="0" err="1"/>
              <a:t>CalendarService</a:t>
            </a:r>
            <a:r>
              <a:rPr lang="en-US" dirty="0"/>
              <a:t>). </a:t>
            </a:r>
          </a:p>
          <a:p>
            <a:pPr lvl="1"/>
            <a:r>
              <a:rPr lang="en-US" dirty="0"/>
              <a:t>Storage: Persistence via file-based storage (can be swapped with database or in-memory implementation). </a:t>
            </a:r>
          </a:p>
          <a:p>
            <a:pPr lvl="1"/>
            <a:r>
              <a:rPr lang="en-US" dirty="0"/>
              <a:t>API: REST endpoints using </a:t>
            </a:r>
            <a:r>
              <a:rPr lang="en-US" dirty="0" err="1"/>
              <a:t>Javalin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CLI: Console-based interaction using Scanner. </a:t>
            </a:r>
          </a:p>
          <a:p>
            <a:pPr lvl="1"/>
            <a:r>
              <a:rPr lang="en-US" dirty="0"/>
              <a:t>UI: HTML/JS-based frontend.</a:t>
            </a:r>
          </a:p>
        </p:txBody>
      </p:sp>
    </p:spTree>
    <p:extLst>
      <p:ext uri="{BB962C8B-B14F-4D97-AF65-F5344CB8AC3E}">
        <p14:creationId xmlns:p14="http://schemas.microsoft.com/office/powerpoint/2010/main" val="3130351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366C1-E081-2185-10CD-031D1ED33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Code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95BA2-4037-4601-2814-102AD5B28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Adding An Event</a:t>
            </a:r>
          </a:p>
          <a:p>
            <a:r>
              <a:rPr lang="en-US" dirty="0"/>
              <a:t>User provides title, start time, end time, and </a:t>
            </a:r>
            <a:r>
              <a:rPr lang="en-US" dirty="0" err="1"/>
              <a:t>timezone</a:t>
            </a:r>
            <a:r>
              <a:rPr lang="en-US" dirty="0"/>
              <a:t>.</a:t>
            </a:r>
          </a:p>
          <a:p>
            <a:r>
              <a:rPr lang="en-US" dirty="0"/>
              <a:t>Frontend/CLI sends request to backend.</a:t>
            </a:r>
          </a:p>
          <a:p>
            <a:r>
              <a:rPr lang="en-US" dirty="0" err="1"/>
              <a:t>EventFactory.fromRequest</a:t>
            </a:r>
            <a:r>
              <a:rPr lang="en-US" dirty="0"/>
              <a:t>(…) validates input and creates Event.</a:t>
            </a:r>
          </a:p>
          <a:p>
            <a:r>
              <a:rPr lang="en-US" dirty="0" err="1"/>
              <a:t>CalendarServiceImpl.addEvent</a:t>
            </a:r>
            <a:r>
              <a:rPr lang="en-US" dirty="0"/>
              <a:t>(...) checks for conflicts and saves, if valid. </a:t>
            </a:r>
          </a:p>
          <a:p>
            <a:r>
              <a:rPr lang="en-US" dirty="0"/>
              <a:t>Event is persisted to </a:t>
            </a:r>
            <a:r>
              <a:rPr lang="en-US" dirty="0" err="1"/>
              <a:t>events.json</a:t>
            </a:r>
            <a:r>
              <a:rPr lang="en-US" dirty="0"/>
              <a:t> via </a:t>
            </a:r>
            <a:r>
              <a:rPr lang="en-US" dirty="0" err="1"/>
              <a:t>EventFileStorage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56368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52470-5CA0-1E37-FBD8-6B4044DB2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Code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B0369-E848-6B0D-2C67-9EA467DD0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Listing Events</a:t>
            </a:r>
          </a:p>
          <a:p>
            <a:r>
              <a:rPr lang="en-US" dirty="0"/>
              <a:t>User selects date and </a:t>
            </a:r>
            <a:r>
              <a:rPr lang="en-US" dirty="0" err="1"/>
              <a:t>timezone</a:t>
            </a:r>
            <a:r>
              <a:rPr lang="en-US" dirty="0"/>
              <a:t>. </a:t>
            </a:r>
          </a:p>
          <a:p>
            <a:r>
              <a:rPr lang="en-US" dirty="0"/>
              <a:t>API routes call </a:t>
            </a:r>
            <a:r>
              <a:rPr lang="en-US" dirty="0" err="1"/>
              <a:t>CalendarServiceImpl.listEventsForDay</a:t>
            </a:r>
            <a:r>
              <a:rPr lang="en-US" dirty="0"/>
              <a:t>(...). </a:t>
            </a:r>
          </a:p>
          <a:p>
            <a:r>
              <a:rPr lang="en-US" dirty="0"/>
              <a:t>Date is parsed and time zone is applied. </a:t>
            </a:r>
          </a:p>
          <a:p>
            <a:r>
              <a:rPr lang="en-US" dirty="0"/>
              <a:t>All events are filtered by matching time window. </a:t>
            </a:r>
          </a:p>
          <a:p>
            <a:r>
              <a:rPr lang="en-US" dirty="0"/>
              <a:t>Response is returned as a sorted list of events.</a:t>
            </a:r>
          </a:p>
        </p:txBody>
      </p:sp>
    </p:spTree>
    <p:extLst>
      <p:ext uri="{BB962C8B-B14F-4D97-AF65-F5344CB8AC3E}">
        <p14:creationId xmlns:p14="http://schemas.microsoft.com/office/powerpoint/2010/main" val="2924025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9F4C2-57B4-2A3F-AF23-473F0B976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Why This Design Works - Extensibility &amp; Maintainability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D7DD9-498F-5A31-B631-F7FEB55F8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Extensible: </a:t>
            </a:r>
          </a:p>
          <a:p>
            <a:pPr lvl="1"/>
            <a:r>
              <a:rPr lang="en-US" dirty="0"/>
              <a:t>Storage layer (interface) allows plugging DBs or in-memory stores.</a:t>
            </a:r>
          </a:p>
          <a:p>
            <a:pPr lvl="1"/>
            <a:r>
              <a:rPr lang="en-US" dirty="0" err="1"/>
              <a:t>Timezone</a:t>
            </a:r>
            <a:r>
              <a:rPr lang="en-US" dirty="0"/>
              <a:t> parsing uses Java’s native libraries – easily swappable. </a:t>
            </a:r>
          </a:p>
          <a:p>
            <a:r>
              <a:rPr lang="en-US" dirty="0"/>
              <a:t>Maintainable:</a:t>
            </a:r>
          </a:p>
          <a:p>
            <a:pPr lvl="1"/>
            <a:r>
              <a:rPr lang="en-US" dirty="0"/>
              <a:t>Each class has a single responsibility. </a:t>
            </a:r>
          </a:p>
          <a:p>
            <a:pPr lvl="1"/>
            <a:r>
              <a:rPr lang="en-US" dirty="0"/>
              <a:t>Event validation is centralized in </a:t>
            </a:r>
            <a:r>
              <a:rPr lang="en-US" dirty="0" err="1"/>
              <a:t>EventFactory</a:t>
            </a:r>
            <a:r>
              <a:rPr lang="en-US" dirty="0"/>
              <a:t>. </a:t>
            </a:r>
          </a:p>
          <a:p>
            <a:r>
              <a:rPr lang="en-US" dirty="0"/>
              <a:t>Testable: </a:t>
            </a:r>
          </a:p>
          <a:p>
            <a:pPr lvl="1"/>
            <a:r>
              <a:rPr lang="en-US" dirty="0"/>
              <a:t>Extensive JUnit 5 and Mockito-based unit tests..</a:t>
            </a:r>
          </a:p>
        </p:txBody>
      </p:sp>
    </p:spTree>
    <p:extLst>
      <p:ext uri="{BB962C8B-B14F-4D97-AF65-F5344CB8AC3E}">
        <p14:creationId xmlns:p14="http://schemas.microsoft.com/office/powerpoint/2010/main" val="1731985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B8295-E0B7-2A9E-DE65-8E0669308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Key Files &amp; Folders – Code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357A7-E65E-9021-CAF3-D7536A949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com.calendar.model</a:t>
            </a:r>
            <a:r>
              <a:rPr lang="en-US" dirty="0"/>
              <a:t>: Event class. </a:t>
            </a:r>
          </a:p>
          <a:p>
            <a:r>
              <a:rPr lang="en-US" dirty="0" err="1"/>
              <a:t>com.calendar.api</a:t>
            </a:r>
            <a:r>
              <a:rPr lang="en-US" dirty="0"/>
              <a:t>: REST endpoints (</a:t>
            </a:r>
            <a:r>
              <a:rPr lang="en-US" dirty="0" err="1"/>
              <a:t>EventController</a:t>
            </a:r>
            <a:r>
              <a:rPr lang="en-US" dirty="0"/>
              <a:t>).</a:t>
            </a:r>
          </a:p>
          <a:p>
            <a:r>
              <a:rPr lang="en-US" dirty="0" err="1"/>
              <a:t>com.calendar.service</a:t>
            </a:r>
            <a:r>
              <a:rPr lang="en-US" dirty="0"/>
              <a:t>: Business logic (</a:t>
            </a:r>
            <a:r>
              <a:rPr lang="en-US" dirty="0" err="1"/>
              <a:t>CalendarServiceImpl</a:t>
            </a:r>
            <a:r>
              <a:rPr lang="en-US" dirty="0"/>
              <a:t>).</a:t>
            </a:r>
          </a:p>
          <a:p>
            <a:r>
              <a:rPr lang="en-US" dirty="0" err="1"/>
              <a:t>com.calendar.util</a:t>
            </a:r>
            <a:r>
              <a:rPr lang="en-US" dirty="0"/>
              <a:t>: Utilities like </a:t>
            </a:r>
            <a:r>
              <a:rPr lang="en-US" dirty="0" err="1"/>
              <a:t>DateTimeUtil</a:t>
            </a:r>
            <a:r>
              <a:rPr lang="en-US" dirty="0"/>
              <a:t> and </a:t>
            </a:r>
            <a:r>
              <a:rPr lang="en-US" dirty="0" err="1"/>
              <a:t>JsonUtil</a:t>
            </a:r>
            <a:r>
              <a:rPr lang="en-US" dirty="0"/>
              <a:t>.</a:t>
            </a:r>
          </a:p>
          <a:p>
            <a:r>
              <a:rPr lang="en-US" dirty="0" err="1"/>
              <a:t>com.calendar.storage</a:t>
            </a:r>
            <a:r>
              <a:rPr lang="en-US" dirty="0"/>
              <a:t>: Storage interfaces and file-based </a:t>
            </a:r>
            <a:r>
              <a:rPr lang="en-US" dirty="0" err="1"/>
              <a:t>impl</a:t>
            </a:r>
            <a:r>
              <a:rPr lang="en-US" dirty="0"/>
              <a:t>.</a:t>
            </a:r>
          </a:p>
          <a:p>
            <a:r>
              <a:rPr lang="en-US" dirty="0"/>
              <a:t>resources/public/</a:t>
            </a:r>
            <a:r>
              <a:rPr lang="en-US" dirty="0" err="1"/>
              <a:t>calendar.html</a:t>
            </a:r>
            <a:r>
              <a:rPr lang="en-US" dirty="0"/>
              <a:t>: Simple Bootstrap-based UI.</a:t>
            </a:r>
          </a:p>
        </p:txBody>
      </p:sp>
    </p:spTree>
    <p:extLst>
      <p:ext uri="{BB962C8B-B14F-4D97-AF65-F5344CB8AC3E}">
        <p14:creationId xmlns:p14="http://schemas.microsoft.com/office/powerpoint/2010/main" val="2405448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779</Words>
  <Application>Microsoft Macintosh PowerPoint</Application>
  <PresentationFormat>Widescreen</PresentationFormat>
  <Paragraphs>94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Calendar App</vt:lpstr>
      <vt:lpstr>1. Project Overview </vt:lpstr>
      <vt:lpstr>2. Key Features – What the App Supports</vt:lpstr>
      <vt:lpstr>3. Why Time zone Support Matters</vt:lpstr>
      <vt:lpstr>4. Overall Architecture – High Level Design</vt:lpstr>
      <vt:lpstr>5. Code Flow</vt:lpstr>
      <vt:lpstr>5. Code Flow</vt:lpstr>
      <vt:lpstr>6. Why This Design Works - Extensibility &amp; Maintainability</vt:lpstr>
      <vt:lpstr>7. Key Files &amp; Folders – Code Organization</vt:lpstr>
      <vt:lpstr>8. How to Run</vt:lpstr>
      <vt:lpstr>9. How to Test &amp; Verify</vt:lpstr>
      <vt:lpstr>10. Sample Seed Data - Example events.json</vt:lpstr>
      <vt:lpstr>10. Sample Seed Data - Example events.json (contd.)</vt:lpstr>
      <vt:lpstr>11(a). Screenshots – UI &amp; CLI Snapshots calendar.html with form inputs</vt:lpstr>
      <vt:lpstr>11(b). Screenshots – UI &amp; CLI Snapshots CLI asking for event details</vt:lpstr>
      <vt:lpstr>11(c). Screenshots – UI &amp; CLI Snapshots REST API response in browser</vt:lpstr>
      <vt:lpstr>12. Closing Thoughts – Final Notes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Srivastava, Aditi</dc:creator>
  <cp:lastModifiedBy>Srivastava, Aditi</cp:lastModifiedBy>
  <cp:revision>25</cp:revision>
  <dcterms:created xsi:type="dcterms:W3CDTF">2025-07-14T17:22:13Z</dcterms:created>
  <dcterms:modified xsi:type="dcterms:W3CDTF">2025-07-14T20:26:15Z</dcterms:modified>
</cp:coreProperties>
</file>

<file path=docProps/thumbnail.jpeg>
</file>